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6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7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8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  <p:sldMasterId id="2147483819" r:id="rId2"/>
    <p:sldMasterId id="2147483834" r:id="rId3"/>
    <p:sldMasterId id="2147483903" r:id="rId4"/>
    <p:sldMasterId id="2147483915" r:id="rId5"/>
    <p:sldMasterId id="2147483945" r:id="rId6"/>
    <p:sldMasterId id="2147483963" r:id="rId7"/>
    <p:sldMasterId id="2147484071" r:id="rId8"/>
  </p:sldMasterIdLst>
  <p:sldIdLst>
    <p:sldId id="277" r:id="rId9"/>
    <p:sldId id="256" r:id="rId10"/>
    <p:sldId id="259" r:id="rId11"/>
    <p:sldId id="257" r:id="rId12"/>
    <p:sldId id="262" r:id="rId13"/>
    <p:sldId id="260" r:id="rId14"/>
    <p:sldId id="261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32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828" y="17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8.xml"/></Relationships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fif>
</file>

<file path=ppt/media/image18.jfif>
</file>

<file path=ppt/media/image19.jfif>
</file>

<file path=ppt/media/image2.jpeg>
</file>

<file path=ppt/media/image20.jfif>
</file>

<file path=ppt/media/image21.jpg>
</file>

<file path=ppt/media/image22.png>
</file>

<file path=ppt/media/image23.jfif>
</file>

<file path=ppt/media/image24.png>
</file>

<file path=ppt/media/image25.gif>
</file>

<file path=ppt/media/image3.jpeg>
</file>

<file path=ppt/media/image4.png>
</file>

<file path=ppt/media/image5.gif>
</file>

<file path=ppt/media/image6.gif>
</file>

<file path=ppt/media/image7.gif>
</file>

<file path=ppt/media/image8.jp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42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5251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4976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5407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2482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89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27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07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622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740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9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36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672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572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016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66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14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937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030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4608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594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1716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56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9033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172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781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07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242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149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575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656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6606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579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546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13573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970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159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88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1008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789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6852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968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6616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053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04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80246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9926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909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982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3425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6317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9489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1966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437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0788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8865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5716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0973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2822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33504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0147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1178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6340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361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7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7986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7530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2091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057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075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341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82619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882095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9200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25412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27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466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566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4340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238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5796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65514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7077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22648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5307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1131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11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5508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1563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4593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5189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017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74611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721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9834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0320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0750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3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4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514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42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32" r:id="rId13"/>
    <p:sldLayoutId id="2147483833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089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1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22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866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  <p:sldLayoutId id="2147483959" r:id="rId14"/>
    <p:sldLayoutId id="2147483960" r:id="rId15"/>
    <p:sldLayoutId id="2147483961" r:id="rId16"/>
    <p:sldLayoutId id="214748396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6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DA3F4-30FA-4DA2-9DA4-BB8D5A061E28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88D84-D053-4BFD-A557-9B8F2B52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000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4.xml"/><Relationship Id="rId4" Type="http://schemas.openxmlformats.org/officeDocument/2006/relationships/image" Target="../media/image7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5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6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fif"/><Relationship Id="rId1" Type="http://schemas.openxmlformats.org/officeDocument/2006/relationships/slideLayout" Target="../slideLayouts/slideLayout6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fif"/><Relationship Id="rId1" Type="http://schemas.openxmlformats.org/officeDocument/2006/relationships/slideLayout" Target="../slideLayouts/slideLayout6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fif"/><Relationship Id="rId1" Type="http://schemas.openxmlformats.org/officeDocument/2006/relationships/slideLayout" Target="../slideLayouts/slideLayout6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2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6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PROPOSAL KELOMPOK 2:</a:t>
            </a:r>
            <a:b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1.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Gustian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Fajar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Nur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Riski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/>
            </a:r>
            <a:b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2.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Ghifari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 AL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Bastanjar</a:t>
            </a: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/>
            </a:r>
            <a:b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3. Muhammad </a:t>
            </a:r>
            <a:r>
              <a:rPr lang="en-US" i="1" dirty="0" err="1" smtClean="0">
                <a:solidFill>
                  <a:schemeClr val="bg1"/>
                </a:solidFill>
                <a:latin typeface="Berlin Sans FB Demi" panose="020E0802020502020306" pitchFamily="34" charset="0"/>
              </a:rPr>
              <a:t>Amaruloh</a:t>
            </a:r>
            <a:endParaRPr lang="en-US" i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165" y="2402786"/>
            <a:ext cx="7283669" cy="4097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7" name="Elbow Connector 6"/>
          <p:cNvCxnSpPr/>
          <p:nvPr/>
        </p:nvCxnSpPr>
        <p:spPr>
          <a:xfrm rot="16200000" flipH="1">
            <a:off x="1403132" y="496782"/>
            <a:ext cx="1986455" cy="9144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rot="5400000">
            <a:off x="8970579" y="449485"/>
            <a:ext cx="1986456" cy="100899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745" y="-39247"/>
            <a:ext cx="2906110" cy="40685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6973"/>
            <a:ext cx="3011214" cy="273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0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8000" dirty="0" smtClean="0"/>
              <a:t>WWAN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698" y="2937182"/>
            <a:ext cx="10554574" cy="3636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i="1" dirty="0" smtClean="0"/>
              <a:t>4. Wireless </a:t>
            </a:r>
            <a:r>
              <a:rPr lang="en-US" sz="2000" i="1" dirty="0"/>
              <a:t>Wide Area Network   </a:t>
            </a:r>
            <a:r>
              <a:rPr lang="en-US" sz="2000" dirty="0"/>
              <a:t>(WWAN)</a:t>
            </a:r>
          </a:p>
          <a:p>
            <a:pPr marL="0" indent="0">
              <a:buNone/>
            </a:pPr>
            <a:r>
              <a:rPr lang="en-US" sz="2000" dirty="0"/>
              <a:t>WWAN </a:t>
            </a:r>
            <a:r>
              <a:rPr lang="en-US" sz="2000" dirty="0" err="1"/>
              <a:t>merupakan</a:t>
            </a:r>
            <a:r>
              <a:rPr lang="en-US" sz="2000" dirty="0"/>
              <a:t> 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dirty="0" err="1"/>
              <a:t>bentuk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yang  </a:t>
            </a:r>
            <a:r>
              <a:rPr lang="en-US" sz="2000" dirty="0" err="1"/>
              <a:t>mempunyai</a:t>
            </a:r>
            <a:r>
              <a:rPr lang="en-US" sz="2000" dirty="0"/>
              <a:t> </a:t>
            </a:r>
            <a:r>
              <a:rPr lang="en-US" sz="2000" dirty="0" err="1"/>
              <a:t>jangkauan</a:t>
            </a:r>
            <a:r>
              <a:rPr lang="en-US" sz="2000" dirty="0"/>
              <a:t> </a:t>
            </a:r>
            <a:r>
              <a:rPr lang="en-US" sz="2000" dirty="0" err="1"/>
              <a:t>luas</a:t>
            </a:r>
            <a:r>
              <a:rPr lang="en-US" sz="2000" dirty="0"/>
              <a:t>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radiusnya</a:t>
            </a:r>
            <a:r>
              <a:rPr lang="en-US" sz="2000" dirty="0"/>
              <a:t> </a:t>
            </a:r>
            <a:r>
              <a:rPr lang="en-US" sz="2000" dirty="0" err="1"/>
              <a:t>mencakup</a:t>
            </a:r>
            <a:r>
              <a:rPr lang="en-US" sz="2000" dirty="0"/>
              <a:t> 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dirty="0" err="1"/>
              <a:t>negara</a:t>
            </a:r>
            <a:r>
              <a:rPr lang="en-US" sz="2000" dirty="0"/>
              <a:t>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benua</a:t>
            </a:r>
            <a:r>
              <a:rPr lang="en-US" sz="2000" dirty="0"/>
              <a:t>. </a:t>
            </a:r>
            <a:r>
              <a:rPr lang="en-US" sz="2000" dirty="0" err="1"/>
              <a:t>Konektivitas</a:t>
            </a:r>
            <a:r>
              <a:rPr lang="en-US" sz="2000" dirty="0"/>
              <a:t> WWAN </a:t>
            </a:r>
            <a:r>
              <a:rPr lang="en-US" sz="2000" dirty="0" err="1"/>
              <a:t>memungkinkan</a:t>
            </a:r>
            <a:r>
              <a:rPr lang="en-US" sz="2000" dirty="0"/>
              <a:t> </a:t>
            </a:r>
            <a:r>
              <a:rPr lang="en-US" sz="2000" dirty="0" err="1"/>
              <a:t>pengguna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laptop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kartu</a:t>
            </a:r>
            <a:r>
              <a:rPr lang="en-US" sz="2000" dirty="0"/>
              <a:t> WWAN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menjelajahi</a:t>
            </a:r>
            <a:r>
              <a:rPr lang="en-US" sz="2000" dirty="0"/>
              <a:t> web, </a:t>
            </a:r>
            <a:r>
              <a:rPr lang="en-US" sz="2000" dirty="0" err="1"/>
              <a:t>cek</a:t>
            </a:r>
            <a:r>
              <a:rPr lang="en-US" sz="2000" dirty="0"/>
              <a:t> email,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menyambung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</a:t>
            </a:r>
            <a:r>
              <a:rPr lang="en-US" sz="2000" dirty="0" err="1"/>
              <a:t>privat</a:t>
            </a:r>
            <a:r>
              <a:rPr lang="en-US" sz="2000" dirty="0"/>
              <a:t> virtual (VPN)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mana</a:t>
            </a:r>
            <a:r>
              <a:rPr lang="en-US" sz="2000" dirty="0"/>
              <a:t> </a:t>
            </a:r>
            <a:r>
              <a:rPr lang="en-US" sz="2000" dirty="0" err="1"/>
              <a:t>saja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batas-batas</a:t>
            </a:r>
            <a:r>
              <a:rPr lang="en-US" sz="2000" dirty="0"/>
              <a:t> regional </a:t>
            </a:r>
            <a:r>
              <a:rPr lang="en-US" sz="2000" dirty="0" err="1"/>
              <a:t>layanan</a:t>
            </a:r>
            <a:r>
              <a:rPr lang="en-US" sz="2000" dirty="0"/>
              <a:t> </a:t>
            </a:r>
            <a:r>
              <a:rPr lang="en-US" sz="2000" dirty="0" err="1"/>
              <a:t>seluler</a:t>
            </a:r>
            <a:r>
              <a:rPr lang="en-US" sz="2000" dirty="0"/>
              <a:t>.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komputer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terintegrasi</a:t>
            </a:r>
            <a:r>
              <a:rPr lang="en-US" sz="2000" dirty="0"/>
              <a:t> </a:t>
            </a:r>
            <a:r>
              <a:rPr lang="en-US" sz="2000" dirty="0" err="1"/>
              <a:t>kemampuan</a:t>
            </a:r>
            <a:r>
              <a:rPr lang="en-US" sz="2000" dirty="0"/>
              <a:t> WWAN.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dasarnya</a:t>
            </a:r>
            <a:r>
              <a:rPr lang="en-US" sz="2000" dirty="0"/>
              <a:t> </a:t>
            </a:r>
            <a:r>
              <a:rPr lang="en-US" sz="2000" dirty="0" err="1"/>
              <a:t>WWan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transmisi</a:t>
            </a:r>
            <a:r>
              <a:rPr lang="en-US" sz="2000" dirty="0"/>
              <a:t> data </a:t>
            </a:r>
            <a:r>
              <a:rPr lang="en-US" sz="2000" dirty="0" err="1"/>
              <a:t>melalui</a:t>
            </a:r>
            <a:r>
              <a:rPr lang="en-US" sz="2000" dirty="0"/>
              <a:t> </a:t>
            </a:r>
            <a:r>
              <a:rPr lang="en-US" sz="2000" dirty="0" err="1"/>
              <a:t>teknologi</a:t>
            </a:r>
            <a:r>
              <a:rPr lang="en-US" sz="2000" dirty="0"/>
              <a:t> </a:t>
            </a:r>
            <a:r>
              <a:rPr lang="en-US" sz="2000" dirty="0" err="1"/>
              <a:t>wifi</a:t>
            </a:r>
            <a:r>
              <a:rPr lang="en-US" sz="2000" dirty="0"/>
              <a:t> </a:t>
            </a:r>
            <a:r>
              <a:rPr lang="en-US" sz="2000" dirty="0" err="1"/>
              <a:t>jarak</a:t>
            </a:r>
            <a:r>
              <a:rPr lang="en-US" sz="2000" dirty="0"/>
              <a:t> </a:t>
            </a:r>
            <a:r>
              <a:rPr lang="en-US" sz="2000" dirty="0" err="1"/>
              <a:t>jauh</a:t>
            </a:r>
            <a:r>
              <a:rPr lang="en-US" sz="2000" dirty="0"/>
              <a:t>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topologinya</a:t>
            </a:r>
            <a:r>
              <a:rPr lang="en-US" sz="2000" dirty="0"/>
              <a:t> </a:t>
            </a:r>
            <a:r>
              <a:rPr lang="en-US" sz="2000" dirty="0" err="1"/>
              <a:t>terhubung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jalur</a:t>
            </a:r>
            <a:r>
              <a:rPr lang="en-US" sz="2000" dirty="0"/>
              <a:t> backbone internet </a:t>
            </a:r>
            <a:r>
              <a:rPr lang="en-US" sz="2000" dirty="0" err="1"/>
              <a:t>suatu</a:t>
            </a:r>
            <a:r>
              <a:rPr lang="en-US" sz="2000" dirty="0"/>
              <a:t> </a:t>
            </a:r>
            <a:r>
              <a:rPr lang="en-US" sz="2000" dirty="0" err="1"/>
              <a:t>Isp</a:t>
            </a:r>
            <a:r>
              <a:rPr lang="en-US" sz="2000" dirty="0"/>
              <a:t> (internet service provider), </a:t>
            </a:r>
            <a:r>
              <a:rPr lang="en-US" sz="2000" dirty="0" err="1"/>
              <a:t>sedangkan</a:t>
            </a:r>
            <a:r>
              <a:rPr lang="en-US" sz="2000" dirty="0"/>
              <a:t> </a:t>
            </a:r>
            <a:r>
              <a:rPr lang="en-US" sz="2000" dirty="0" err="1"/>
              <a:t>WLan</a:t>
            </a:r>
            <a:r>
              <a:rPr lang="en-US" sz="2000" dirty="0"/>
              <a:t> </a:t>
            </a:r>
            <a:r>
              <a:rPr lang="en-US" sz="2000" dirty="0" err="1"/>
              <a:t>sama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LAN (local area network) yang </a:t>
            </a:r>
            <a:r>
              <a:rPr lang="en-US" sz="2000" dirty="0" err="1"/>
              <a:t>menghubungkan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</a:t>
            </a:r>
            <a:r>
              <a:rPr lang="en-US" sz="2000" dirty="0" err="1"/>
              <a:t>kompcomputeram</a:t>
            </a:r>
            <a:r>
              <a:rPr lang="en-US" sz="2000" dirty="0"/>
              <a:t> </a:t>
            </a:r>
            <a:r>
              <a:rPr lang="en-US" sz="2000" dirty="0" err="1"/>
              <a:t>suatu</a:t>
            </a:r>
            <a:r>
              <a:rPr lang="en-US" sz="2000" dirty="0"/>
              <a:t> </a:t>
            </a:r>
            <a:r>
              <a:rPr lang="en-US" sz="2000" dirty="0" err="1"/>
              <a:t>wilayah</a:t>
            </a:r>
            <a:r>
              <a:rPr lang="en-US" sz="2000" dirty="0"/>
              <a:t> yang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terhubung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Internet. WWAN </a:t>
            </a:r>
            <a:r>
              <a:rPr lang="en-US" sz="2000" dirty="0" err="1"/>
              <a:t>menggunakan</a:t>
            </a:r>
            <a:r>
              <a:rPr lang="en-US" sz="2000" dirty="0"/>
              <a:t> </a:t>
            </a:r>
            <a:r>
              <a:rPr lang="en-US" sz="2000" dirty="0" err="1"/>
              <a:t>teknologi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</a:t>
            </a:r>
            <a:r>
              <a:rPr lang="en-US" sz="2000" dirty="0" err="1"/>
              <a:t>selular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trasmisi</a:t>
            </a:r>
            <a:r>
              <a:rPr lang="en-US" sz="2000" dirty="0"/>
              <a:t> data </a:t>
            </a:r>
            <a:r>
              <a:rPr lang="en-US" sz="2000" dirty="0" err="1"/>
              <a:t>seperti</a:t>
            </a:r>
            <a:r>
              <a:rPr lang="en-US" sz="2000" dirty="0"/>
              <a:t> UMTS </a:t>
            </a:r>
            <a:r>
              <a:rPr lang="en-US" sz="2000" i="1" dirty="0"/>
              <a:t>(Universal Mobile Telecommunication System)</a:t>
            </a:r>
            <a:r>
              <a:rPr lang="en-US" sz="2000" dirty="0"/>
              <a:t> </a:t>
            </a:r>
            <a:r>
              <a:rPr lang="en-US" sz="2000" dirty="0" err="1"/>
              <a:t>dan</a:t>
            </a:r>
            <a:r>
              <a:rPr lang="en-US" sz="2000" dirty="0"/>
              <a:t> GSM </a:t>
            </a:r>
            <a:r>
              <a:rPr lang="en-US" sz="2000" i="1" dirty="0"/>
              <a:t>(Global System for Mobile Communications)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6124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012" y="796322"/>
            <a:ext cx="10571998" cy="970450"/>
          </a:xfrm>
        </p:spPr>
        <p:txBody>
          <a:bodyPr>
            <a:noAutofit/>
          </a:bodyPr>
          <a:lstStyle/>
          <a:p>
            <a:pPr algn="ctr"/>
            <a:r>
              <a:rPr lang="en-US" sz="440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Eras Bold ITC" panose="020B0907030504020204" pitchFamily="34" charset="0"/>
              </a:rPr>
              <a:t>STANDAR WIRELESS DAN JENIS GELOMBANG</a:t>
            </a:r>
            <a:endParaRPr lang="en-US" sz="440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Eras Bold ITC" panose="020B0907030504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619" y="2249488"/>
            <a:ext cx="6421588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022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260" y="3030705"/>
            <a:ext cx="10240409" cy="31705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1). 802.11</a:t>
            </a:r>
            <a:b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</a:b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Pada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Tahun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1997, IEEE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menciptakan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standar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wireless yang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pertama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bekerja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pada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frekuensi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2,4 GHz yang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dinamakan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802.11.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Namun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standar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ini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hanya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mendukung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bandwidth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jaringan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maksimal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2 Mbps,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terlalu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kecil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untuk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komunikasi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jaringan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pada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saat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ini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.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Oleh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karena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itu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perangkat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wireless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dengan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standar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ini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tidak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diproduksi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 </a:t>
            </a:r>
            <a:r>
              <a:rPr lang="en-US" sz="2800" dirty="0" err="1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lagi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Snap ITC" panose="04040A07060A02020202" pitchFamily="82" charset="0"/>
              </a:rPr>
              <a:t>.</a:t>
            </a:r>
            <a:endParaRPr lang="en-US" sz="2800" dirty="0">
              <a:solidFill>
                <a:schemeClr val="tx2">
                  <a:lumMod val="75000"/>
                </a:schemeClr>
              </a:solidFill>
              <a:latin typeface="Snap ITC" panose="04040A07060A02020202" pitchFamily="82" charset="0"/>
            </a:endParaRPr>
          </a:p>
          <a:p>
            <a:endParaRPr lang="en-US" sz="2800" dirty="0">
              <a:solidFill>
                <a:schemeClr val="tx2">
                  <a:lumMod val="75000"/>
                </a:schemeClr>
              </a:solidFill>
              <a:latin typeface="Snap ITC" panose="04040A07060A020202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303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2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89" y="1995053"/>
            <a:ext cx="10833910" cy="5336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 smtClean="0"/>
              <a:t>2). 802.11b</a:t>
            </a:r>
            <a:r>
              <a:rPr lang="en-US" b="1" dirty="0"/>
              <a:t/>
            </a:r>
            <a:br>
              <a:rPr lang="en-US" b="1" dirty="0"/>
            </a:br>
            <a:r>
              <a:rPr lang="en-US" dirty="0" err="1"/>
              <a:t>Generasi</a:t>
            </a:r>
            <a:r>
              <a:rPr lang="en-US" dirty="0"/>
              <a:t> ke-1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yang </a:t>
            </a:r>
            <a:r>
              <a:rPr lang="en-US" dirty="0" err="1"/>
              <a:t>populer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. IEEE </a:t>
            </a:r>
            <a:r>
              <a:rPr lang="en-US" dirty="0" err="1"/>
              <a:t>menciptakan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lanjutan</a:t>
            </a:r>
            <a:r>
              <a:rPr lang="en-US" dirty="0"/>
              <a:t> yang </a:t>
            </a:r>
            <a:r>
              <a:rPr lang="en-US" dirty="0" err="1"/>
              <a:t>dinamakan</a:t>
            </a:r>
            <a:r>
              <a:rPr lang="en-US" dirty="0"/>
              <a:t> 802.11b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1999 </a:t>
            </a:r>
            <a:r>
              <a:rPr lang="en-US" dirty="0" err="1"/>
              <a:t>mendukung</a:t>
            </a:r>
            <a:r>
              <a:rPr lang="en-US" dirty="0"/>
              <a:t> bandwidth </a:t>
            </a:r>
            <a:r>
              <a:rPr lang="en-US" dirty="0" err="1"/>
              <a:t>mencapai</a:t>
            </a:r>
            <a:r>
              <a:rPr lang="en-US" dirty="0"/>
              <a:t> 11 Mbps.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frekuensi</a:t>
            </a:r>
            <a:r>
              <a:rPr lang="en-US" dirty="0"/>
              <a:t> 2,4 GHz. Vendor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frekuensi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menekan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</a:t>
            </a:r>
            <a:r>
              <a:rPr lang="en-US" dirty="0" err="1"/>
              <a:t>produksi</a:t>
            </a:r>
            <a:r>
              <a:rPr lang="en-US" dirty="0"/>
              <a:t>. </a:t>
            </a: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diketahui</a:t>
            </a:r>
            <a:r>
              <a:rPr lang="en-US" dirty="0"/>
              <a:t>, </a:t>
            </a:r>
            <a:r>
              <a:rPr lang="en-US" dirty="0" err="1"/>
              <a:t>frekuensi</a:t>
            </a:r>
            <a:r>
              <a:rPr lang="en-US" dirty="0"/>
              <a:t> 2,4 GHz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frekuensi</a:t>
            </a:r>
            <a:r>
              <a:rPr lang="en-US" dirty="0"/>
              <a:t> radio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diatur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 smtClean="0"/>
              <a:t>menimbulkangangguan</a:t>
            </a:r>
            <a:r>
              <a:rPr lang="en-US" dirty="0" smtClean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microwave, </a:t>
            </a:r>
            <a:r>
              <a:rPr lang="en-US" dirty="0" err="1"/>
              <a:t>televisi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yang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frekuensi</a:t>
            </a:r>
            <a:r>
              <a:rPr lang="en-US" dirty="0"/>
              <a:t> 2,4 GHz.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dihindari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jarak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elektronik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menimbulkan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interferensi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Router yang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802.11b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diproduksi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.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router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.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teoritis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bandwidth data </a:t>
            </a:r>
            <a:r>
              <a:rPr lang="en-US" dirty="0" err="1"/>
              <a:t>mencapai</a:t>
            </a:r>
            <a:r>
              <a:rPr lang="en-US" dirty="0"/>
              <a:t> 11 Mbps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jangkauan</a:t>
            </a:r>
            <a:r>
              <a:rPr lang="en-US" dirty="0"/>
              <a:t> </a:t>
            </a:r>
            <a:r>
              <a:rPr lang="en-US" dirty="0" err="1"/>
              <a:t>sinyal</a:t>
            </a:r>
            <a:r>
              <a:rPr lang="en-US" dirty="0"/>
              <a:t> </a:t>
            </a:r>
            <a:r>
              <a:rPr lang="en-US" dirty="0" err="1"/>
              <a:t>mencapai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150 kaki (+-45 Meter).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1" y="-133003"/>
            <a:ext cx="12768349" cy="192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34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rgbClr val="00B0F0"/>
            </a:gs>
            <a:gs pos="100000">
              <a:schemeClr val="bg1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3). 802.11a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Generasi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ke-2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populer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802.11b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sedang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dikembangkan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IEEE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ekstensi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802.11 yang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dinamakan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802.11a.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diciptakan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bersamaan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802.11b.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sudah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mendukung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bandwidth data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mencapai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54 Mbps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frekuensi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GHz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semakin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tinggi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frekuensi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semakin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pendek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jangkauan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sinyal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Dikarenakan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berjalan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frekuensi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bebeda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802.11b,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kedua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kompatible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lain.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vendor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menawarkan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hybrid 802.11a/b.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Namun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menjalankan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518966" cy="233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2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rgbClr val="00B0F0"/>
            </a:gs>
            <a:gs pos="100000">
              <a:schemeClr val="bg1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2" y="2336873"/>
            <a:ext cx="9613861" cy="35993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 smtClean="0"/>
              <a:t>4). 802.11g</a:t>
            </a:r>
            <a:r>
              <a:rPr lang="en-US" sz="2800" b="1" dirty="0"/>
              <a:t/>
            </a:r>
            <a:br>
              <a:rPr lang="en-US" sz="2800" b="1" dirty="0"/>
            </a:br>
            <a:r>
              <a:rPr lang="en-US" sz="2800" dirty="0" err="1"/>
              <a:t>Generasi</a:t>
            </a:r>
            <a:r>
              <a:rPr lang="en-US" sz="2800" dirty="0"/>
              <a:t> ke-3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Wifi</a:t>
            </a:r>
            <a:r>
              <a:rPr lang="en-US" sz="2800" dirty="0"/>
              <a:t> yang </a:t>
            </a:r>
            <a:r>
              <a:rPr lang="en-US" sz="2800" dirty="0" err="1"/>
              <a:t>populer</a:t>
            </a:r>
            <a:r>
              <a:rPr lang="en-US" sz="2800" dirty="0"/>
              <a:t> </a:t>
            </a:r>
            <a:r>
              <a:rPr lang="en-US" sz="2800" dirty="0" err="1"/>
              <a:t>digunakan</a:t>
            </a:r>
            <a:r>
              <a:rPr lang="en-US" sz="2800" dirty="0"/>
              <a:t>.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diciptakan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tahun</a:t>
            </a:r>
            <a:r>
              <a:rPr lang="en-US" sz="2800" dirty="0"/>
              <a:t> 2002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menggabungkan</a:t>
            </a:r>
            <a:r>
              <a:rPr lang="en-US" sz="2800" dirty="0"/>
              <a:t> </a:t>
            </a:r>
            <a:r>
              <a:rPr lang="en-US" sz="2800" dirty="0" err="1"/>
              <a:t>kelebihan</a:t>
            </a:r>
            <a:r>
              <a:rPr lang="en-US" sz="2800" dirty="0"/>
              <a:t> </a:t>
            </a:r>
            <a:r>
              <a:rPr lang="en-US" sz="2800" dirty="0" err="1"/>
              <a:t>masing</a:t>
            </a:r>
            <a:r>
              <a:rPr lang="en-US" sz="2800" dirty="0"/>
              <a:t> </a:t>
            </a:r>
            <a:r>
              <a:rPr lang="en-US" sz="2800" dirty="0" err="1"/>
              <a:t>masing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802.11a </a:t>
            </a:r>
            <a:r>
              <a:rPr lang="en-US" sz="2800" dirty="0" err="1"/>
              <a:t>dan</a:t>
            </a:r>
            <a:r>
              <a:rPr lang="en-US" sz="2800" dirty="0"/>
              <a:t> 802.11b.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mendukung</a:t>
            </a:r>
            <a:r>
              <a:rPr lang="en-US" sz="2800" dirty="0"/>
              <a:t> bandwidth 54 Mbps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menggunakan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2,4 GHz yang </a:t>
            </a:r>
            <a:r>
              <a:rPr lang="en-US" sz="2800" dirty="0" err="1"/>
              <a:t>berarti</a:t>
            </a:r>
            <a:r>
              <a:rPr lang="en-US" sz="2800" dirty="0"/>
              <a:t> </a:t>
            </a:r>
            <a:r>
              <a:rPr lang="en-US" sz="2800" dirty="0" err="1"/>
              <a:t>memiliki</a:t>
            </a:r>
            <a:r>
              <a:rPr lang="en-US" sz="2800" dirty="0"/>
              <a:t> </a:t>
            </a:r>
            <a:r>
              <a:rPr lang="en-US" sz="2800" dirty="0" err="1"/>
              <a:t>jangkauan</a:t>
            </a:r>
            <a:r>
              <a:rPr lang="en-US" sz="2800" dirty="0"/>
              <a:t> </a:t>
            </a:r>
            <a:r>
              <a:rPr lang="en-US" sz="2800" dirty="0" err="1"/>
              <a:t>sinyal</a:t>
            </a:r>
            <a:r>
              <a:rPr lang="en-US" sz="2800" dirty="0"/>
              <a:t> yang </a:t>
            </a:r>
            <a:r>
              <a:rPr lang="en-US" sz="2800" dirty="0" err="1"/>
              <a:t>luas</a:t>
            </a:r>
            <a:r>
              <a:rPr lang="en-US" sz="2800" dirty="0"/>
              <a:t>. </a:t>
            </a:r>
            <a:r>
              <a:rPr lang="en-US" sz="2800" dirty="0" err="1"/>
              <a:t>Perangkat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network adapter yang </a:t>
            </a:r>
            <a:r>
              <a:rPr lang="en-US" sz="2800" dirty="0" err="1"/>
              <a:t>mengadopsi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juga</a:t>
            </a:r>
            <a:r>
              <a:rPr lang="en-US" sz="2800" dirty="0"/>
              <a:t> </a:t>
            </a:r>
            <a:r>
              <a:rPr lang="en-US" sz="2800" dirty="0" err="1"/>
              <a:t>kompatibel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802.11b </a:t>
            </a:r>
            <a:r>
              <a:rPr lang="en-US" sz="2800" dirty="0" err="1"/>
              <a:t>begitu</a:t>
            </a:r>
            <a:r>
              <a:rPr lang="en-US" sz="2800" dirty="0"/>
              <a:t> </a:t>
            </a:r>
            <a:r>
              <a:rPr lang="en-US" sz="2800" dirty="0" err="1"/>
              <a:t>juga</a:t>
            </a:r>
            <a:r>
              <a:rPr lang="en-US" sz="2800" dirty="0"/>
              <a:t> </a:t>
            </a:r>
            <a:r>
              <a:rPr lang="en-US" sz="2800" dirty="0" err="1"/>
              <a:t>sebaliknya</a:t>
            </a:r>
            <a:r>
              <a:rPr lang="en-US" sz="28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6087" cy="233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416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rgbClr val="00B0F0"/>
            </a:gs>
            <a:gs pos="100000">
              <a:schemeClr val="bg1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499" y="2330768"/>
            <a:ext cx="10082742" cy="45272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5). 802.11n</a:t>
            </a:r>
            <a:r>
              <a:rPr lang="en-US" b="1" dirty="0"/>
              <a:t/>
            </a:r>
            <a:br>
              <a:rPr lang="en-US" b="1" dirty="0"/>
            </a:br>
            <a:r>
              <a:rPr lang="en-US" dirty="0" err="1"/>
              <a:t>Generasi</a:t>
            </a:r>
            <a:r>
              <a:rPr lang="en-US" dirty="0"/>
              <a:t> ke-4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yang </a:t>
            </a:r>
            <a:r>
              <a:rPr lang="en-US" dirty="0" err="1"/>
              <a:t>populer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. </a:t>
            </a:r>
            <a:r>
              <a:rPr lang="en-US" dirty="0" err="1"/>
              <a:t>Standar</a:t>
            </a:r>
            <a:r>
              <a:rPr lang="en-US" dirty="0"/>
              <a:t> 802.11n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dikenal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sebutan</a:t>
            </a:r>
            <a:r>
              <a:rPr lang="en-US" dirty="0"/>
              <a:t> Wireless-N </a:t>
            </a:r>
            <a:r>
              <a:rPr lang="en-US" dirty="0" err="1"/>
              <a:t>diciptakan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memperbaiki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802.11g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bandwidth yang </a:t>
            </a:r>
            <a:r>
              <a:rPr lang="en-US" dirty="0" err="1"/>
              <a:t>didukung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memanfaatkan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sinyal</a:t>
            </a:r>
            <a:r>
              <a:rPr lang="en-US" dirty="0"/>
              <a:t> wireless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antena</a:t>
            </a:r>
            <a:r>
              <a:rPr lang="en-US" dirty="0"/>
              <a:t> (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MIMO, Multiple in Multiple out). IEEE </a:t>
            </a:r>
            <a:r>
              <a:rPr lang="en-US" dirty="0" err="1"/>
              <a:t>meresmikan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2009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spesifikasi</a:t>
            </a:r>
            <a:r>
              <a:rPr lang="en-US" dirty="0"/>
              <a:t> </a:t>
            </a:r>
            <a:r>
              <a:rPr lang="en-US" dirty="0" err="1"/>
              <a:t>menyediakan</a:t>
            </a:r>
            <a:r>
              <a:rPr lang="en-US" dirty="0"/>
              <a:t> bandwidth </a:t>
            </a:r>
            <a:r>
              <a:rPr lang="en-US" dirty="0" err="1"/>
              <a:t>sampai</a:t>
            </a:r>
            <a:r>
              <a:rPr lang="en-US" dirty="0"/>
              <a:t> 300 Mbps.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menawarkan</a:t>
            </a:r>
            <a:r>
              <a:rPr lang="en-US" dirty="0"/>
              <a:t> </a:t>
            </a:r>
            <a:r>
              <a:rPr lang="en-US" dirty="0" err="1"/>
              <a:t>jangkauan</a:t>
            </a:r>
            <a:r>
              <a:rPr lang="en-US" dirty="0"/>
              <a:t> </a:t>
            </a:r>
            <a:r>
              <a:rPr lang="en-US" dirty="0" err="1"/>
              <a:t>sinyal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wireless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kompabilitas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802.11b/g. </a:t>
            </a:r>
            <a:r>
              <a:rPr lang="en-US" dirty="0" err="1"/>
              <a:t>Standar</a:t>
            </a:r>
            <a:r>
              <a:rPr lang="en-US" dirty="0"/>
              <a:t> wireless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beroperasi</a:t>
            </a:r>
            <a:r>
              <a:rPr lang="en-US" dirty="0"/>
              <a:t> 2 </a:t>
            </a:r>
            <a:r>
              <a:rPr lang="en-US" dirty="0" err="1"/>
              <a:t>frekuensi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2,4 GHz </a:t>
            </a:r>
            <a:r>
              <a:rPr lang="en-US" dirty="0" err="1"/>
              <a:t>dan</a:t>
            </a:r>
            <a:r>
              <a:rPr lang="en-US" dirty="0"/>
              <a:t> 5GHz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33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90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rgbClr val="00B0F0"/>
            </a:gs>
            <a:gs pos="100000">
              <a:schemeClr val="bg1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978092"/>
            <a:ext cx="10108276" cy="38799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6</a:t>
            </a:r>
            <a:r>
              <a:rPr lang="en-US" sz="2800" b="1" dirty="0" smtClean="0"/>
              <a:t>). 802.11ac</a:t>
            </a:r>
            <a:r>
              <a:rPr lang="en-US" sz="2800" b="1" dirty="0"/>
              <a:t/>
            </a:r>
            <a:br>
              <a:rPr lang="en-US" sz="2800" b="1" dirty="0"/>
            </a:br>
            <a:r>
              <a:rPr lang="en-US" sz="2800" dirty="0" err="1"/>
              <a:t>Generasi</a:t>
            </a:r>
            <a:r>
              <a:rPr lang="en-US" sz="2800" dirty="0"/>
              <a:t> ke-5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Wifi</a:t>
            </a:r>
            <a:r>
              <a:rPr lang="en-US" sz="2800" dirty="0"/>
              <a:t> yang </a:t>
            </a:r>
            <a:r>
              <a:rPr lang="en-US" sz="2800" dirty="0" err="1"/>
              <a:t>populer</a:t>
            </a:r>
            <a:r>
              <a:rPr lang="en-US" sz="2800" dirty="0"/>
              <a:t> </a:t>
            </a:r>
            <a:r>
              <a:rPr lang="en-US" sz="2800" dirty="0" err="1"/>
              <a:t>digunakan</a:t>
            </a:r>
            <a:r>
              <a:rPr lang="en-US" sz="2800" dirty="0"/>
              <a:t>. </a:t>
            </a:r>
            <a:r>
              <a:rPr lang="en-US" sz="2800" dirty="0" err="1"/>
              <a:t>Memanfaatkan</a:t>
            </a:r>
            <a:r>
              <a:rPr lang="en-US" sz="2800" dirty="0"/>
              <a:t> </a:t>
            </a:r>
            <a:r>
              <a:rPr lang="en-US" sz="2800" dirty="0" err="1"/>
              <a:t>teknologi</a:t>
            </a:r>
            <a:r>
              <a:rPr lang="en-US" sz="2800" dirty="0"/>
              <a:t> wireless dual band </a:t>
            </a:r>
            <a:r>
              <a:rPr lang="en-US" sz="2800" dirty="0" err="1"/>
              <a:t>mendukung</a:t>
            </a:r>
            <a:r>
              <a:rPr lang="en-US" sz="2800" dirty="0"/>
              <a:t> </a:t>
            </a:r>
            <a:r>
              <a:rPr lang="en-US" sz="2800" dirty="0" err="1"/>
              <a:t>koneksi</a:t>
            </a:r>
            <a:r>
              <a:rPr lang="en-US" sz="2800" dirty="0"/>
              <a:t> </a:t>
            </a:r>
            <a:r>
              <a:rPr lang="en-US" sz="2800" dirty="0" err="1"/>
              <a:t>secara</a:t>
            </a:r>
            <a:r>
              <a:rPr lang="en-US" sz="2800" dirty="0"/>
              <a:t> </a:t>
            </a:r>
            <a:r>
              <a:rPr lang="en-US" sz="2800" dirty="0" err="1"/>
              <a:t>bersamaan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2,4 GHz </a:t>
            </a:r>
            <a:r>
              <a:rPr lang="en-US" sz="2800" dirty="0" err="1"/>
              <a:t>dan</a:t>
            </a:r>
            <a:r>
              <a:rPr lang="en-US" sz="2800" dirty="0"/>
              <a:t> 5 GHz. </a:t>
            </a:r>
            <a:r>
              <a:rPr lang="en-US" sz="2800" dirty="0" err="1"/>
              <a:t>Menawarkan</a:t>
            </a:r>
            <a:r>
              <a:rPr lang="en-US" sz="2800" dirty="0"/>
              <a:t> </a:t>
            </a:r>
            <a:r>
              <a:rPr lang="en-US" sz="2800" dirty="0" err="1"/>
              <a:t>kompabilitas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802.11b/g/n </a:t>
            </a:r>
            <a:r>
              <a:rPr lang="en-US" sz="2800" dirty="0" err="1"/>
              <a:t>serta</a:t>
            </a:r>
            <a:r>
              <a:rPr lang="en-US" sz="2800" dirty="0"/>
              <a:t> </a:t>
            </a:r>
            <a:r>
              <a:rPr lang="en-US" sz="2800" dirty="0" err="1"/>
              <a:t>mendukung</a:t>
            </a:r>
            <a:r>
              <a:rPr lang="en-US" sz="2800" dirty="0"/>
              <a:t> bandwidth </a:t>
            </a:r>
            <a:r>
              <a:rPr lang="en-US" sz="2800" dirty="0" err="1"/>
              <a:t>mencapai</a:t>
            </a:r>
            <a:r>
              <a:rPr lang="en-US" sz="2800" dirty="0"/>
              <a:t> 1300Mbps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5 GHz </a:t>
            </a:r>
            <a:r>
              <a:rPr lang="en-US" sz="2800" dirty="0" err="1"/>
              <a:t>ditambah</a:t>
            </a:r>
            <a:r>
              <a:rPr lang="en-US" sz="2800" dirty="0"/>
              <a:t> 450Mbps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2,4 </a:t>
            </a:r>
            <a:r>
              <a:rPr lang="en-US" sz="2800" dirty="0" smtClean="0"/>
              <a:t>GHz.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02341" cy="290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75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1">
                <a:lumMod val="75000"/>
              </a:schemeClr>
            </a:gs>
            <a:gs pos="50000">
              <a:schemeClr val="bg1"/>
            </a:gs>
            <a:gs pos="100000">
              <a:schemeClr val="bg1">
                <a:lumMod val="65000"/>
                <a:lumOff val="35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9913" y="2909455"/>
            <a:ext cx="10108276" cy="38799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7). 802.11ax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Generasi</a:t>
            </a:r>
            <a:r>
              <a:rPr lang="en-US" dirty="0"/>
              <a:t> ke-6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yang </a:t>
            </a:r>
            <a:r>
              <a:rPr lang="en-US" dirty="0" err="1"/>
              <a:t>populer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. </a:t>
            </a:r>
            <a:r>
              <a:rPr lang="en-US" dirty="0" err="1"/>
              <a:t>Standar</a:t>
            </a:r>
            <a:r>
              <a:rPr lang="en-US" dirty="0"/>
              <a:t> 802.11ax, </a:t>
            </a:r>
            <a:r>
              <a:rPr lang="en-US" dirty="0" err="1"/>
              <a:t>atau</a:t>
            </a:r>
            <a:r>
              <a:rPr lang="en-US" dirty="0"/>
              <a:t> yang </a:t>
            </a:r>
            <a:r>
              <a:rPr lang="en-US" dirty="0" err="1"/>
              <a:t>dikenal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Wi-Fi 6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kemampuan</a:t>
            </a:r>
            <a:r>
              <a:rPr lang="en-US" dirty="0"/>
              <a:t> 4 kali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cepat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802.11ac. </a:t>
            </a:r>
            <a:r>
              <a:rPr lang="en-US" dirty="0" err="1"/>
              <a:t>Kecepatan</a:t>
            </a:r>
            <a:r>
              <a:rPr lang="en-US" dirty="0"/>
              <a:t> yang </a:t>
            </a:r>
            <a:r>
              <a:rPr lang="en-US" dirty="0" err="1"/>
              <a:t>dimiliki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802.11ax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mencapai</a:t>
            </a:r>
            <a:r>
              <a:rPr lang="en-US" dirty="0"/>
              <a:t> 10,53 </a:t>
            </a:r>
            <a:r>
              <a:rPr lang="en-US" dirty="0" err="1"/>
              <a:t>Gbps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1,4 GB/s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mengirimkan</a:t>
            </a:r>
            <a:r>
              <a:rPr lang="en-US" dirty="0"/>
              <a:t> data.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frekuensi</a:t>
            </a:r>
            <a:r>
              <a:rPr lang="en-US" dirty="0"/>
              <a:t> 2.4 GHz </a:t>
            </a:r>
            <a:r>
              <a:rPr lang="en-US" dirty="0" err="1"/>
              <a:t>dan</a:t>
            </a:r>
            <a:r>
              <a:rPr lang="en-US" dirty="0"/>
              <a:t> 5 GHz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MIMO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MU-MIMO. </a:t>
            </a:r>
            <a:r>
              <a:rPr lang="en-US" dirty="0" err="1"/>
              <a:t>Rencananya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disiapkan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Wi-Fi </a:t>
            </a:r>
            <a:r>
              <a:rPr lang="en-US" dirty="0" err="1"/>
              <a:t>perangkat</a:t>
            </a:r>
            <a:r>
              <a:rPr lang="en-US" dirty="0"/>
              <a:t> mobile </a:t>
            </a:r>
            <a:r>
              <a:rPr lang="en-US" dirty="0" err="1"/>
              <a:t>atau</a:t>
            </a:r>
            <a:r>
              <a:rPr lang="en-US" dirty="0"/>
              <a:t> smartphone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2019.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2508" y="0"/>
            <a:ext cx="12901352" cy="290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9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rgbClr val="00B0F0"/>
            </a:gs>
            <a:gs pos="100000">
              <a:schemeClr val="bg1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894" y="3293975"/>
            <a:ext cx="10108276" cy="38799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8). 802.11ax-6GHz </a:t>
            </a:r>
            <a:r>
              <a:rPr lang="en-US" b="1" dirty="0"/>
              <a:t>(</a:t>
            </a:r>
            <a:r>
              <a:rPr lang="en-US" b="1" dirty="0" err="1"/>
              <a:t>WiFi</a:t>
            </a:r>
            <a:r>
              <a:rPr lang="en-US" b="1" dirty="0"/>
              <a:t> 6E)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Generasi</a:t>
            </a:r>
            <a:r>
              <a:rPr lang="en-US" dirty="0"/>
              <a:t> ke-6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yang support pita </a:t>
            </a:r>
            <a:r>
              <a:rPr lang="en-US" dirty="0" err="1"/>
              <a:t>frekuensi</a:t>
            </a:r>
            <a:r>
              <a:rPr lang="en-US" dirty="0"/>
              <a:t> 6 GHz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Wi-Fi 6 yang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Wi-Fi 6E yang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kemampuan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Wi-Fi 6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jangkauan</a:t>
            </a:r>
            <a:r>
              <a:rPr lang="en-US" dirty="0"/>
              <a:t> pita 6 GHz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jauh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.(5,925–7,125 GHz di AS)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generasi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Wi-Fi 6. </a:t>
            </a:r>
            <a:r>
              <a:rPr lang="en-US" dirty="0" err="1"/>
              <a:t>Standar</a:t>
            </a:r>
            <a:r>
              <a:rPr lang="en-US" dirty="0"/>
              <a:t> IEEE 802.11ax-6 GHz </a:t>
            </a:r>
            <a:r>
              <a:rPr lang="en-US" dirty="0" err="1"/>
              <a:t>diselesaikan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1 September 2020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Draf</a:t>
            </a:r>
            <a:r>
              <a:rPr lang="en-US" dirty="0"/>
              <a:t> 8 </a:t>
            </a:r>
            <a:r>
              <a:rPr lang="en-US" dirty="0" err="1"/>
              <a:t>menerima</a:t>
            </a:r>
            <a:r>
              <a:rPr lang="en-US" dirty="0"/>
              <a:t> 95% </a:t>
            </a:r>
            <a:r>
              <a:rPr lang="en-US" dirty="0" err="1"/>
              <a:t>persetujuan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pemungutan</a:t>
            </a:r>
            <a:r>
              <a:rPr lang="en-US" dirty="0"/>
              <a:t> </a:t>
            </a:r>
            <a:r>
              <a:rPr lang="en-US" dirty="0" err="1"/>
              <a:t>suara</a:t>
            </a:r>
            <a:r>
              <a:rPr lang="en-US" dirty="0"/>
              <a:t> sponsor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menerima</a:t>
            </a:r>
            <a:r>
              <a:rPr lang="en-US" dirty="0"/>
              <a:t> </a:t>
            </a:r>
            <a:r>
              <a:rPr lang="en-US" dirty="0" err="1"/>
              <a:t>persetujuan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Dewan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IEEE </a:t>
            </a:r>
            <a:r>
              <a:rPr lang="en-US" dirty="0" err="1"/>
              <a:t>pada</a:t>
            </a:r>
            <a:r>
              <a:rPr lang="en-US" dirty="0"/>
              <a:t> 1 </a:t>
            </a:r>
            <a:r>
              <a:rPr lang="en-US" dirty="0" err="1"/>
              <a:t>Februari</a:t>
            </a:r>
            <a:r>
              <a:rPr lang="en-US" dirty="0"/>
              <a:t> 2021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9382" y="0"/>
            <a:ext cx="12618720" cy="344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302575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38832" y="-19643"/>
            <a:ext cx="8019909" cy="2404035"/>
          </a:xfrm>
        </p:spPr>
        <p:txBody>
          <a:bodyPr>
            <a:noAutofit/>
          </a:bodyPr>
          <a:lstStyle/>
          <a:p>
            <a:pPr algn="ctr"/>
            <a:r>
              <a:rPr lang="en-US" sz="4800" dirty="0" err="1" smtClean="0">
                <a:latin typeface="Copperplate Gothic Bold" panose="020E0705020206020404" pitchFamily="34" charset="0"/>
              </a:rPr>
              <a:t>Jenis</a:t>
            </a:r>
            <a:r>
              <a:rPr lang="en-US" sz="4800" dirty="0" smtClean="0">
                <a:latin typeface="Copperplate Gothic Bold" panose="020E0705020206020404" pitchFamily="34" charset="0"/>
              </a:rPr>
              <a:t> </a:t>
            </a:r>
            <a:r>
              <a:rPr lang="en-US" sz="4800" dirty="0" err="1" smtClean="0">
                <a:latin typeface="Copperplate Gothic Bold" panose="020E0705020206020404" pitchFamily="34" charset="0"/>
              </a:rPr>
              <a:t>dan</a:t>
            </a:r>
            <a:r>
              <a:rPr lang="en-US" sz="4800" dirty="0" smtClean="0">
                <a:latin typeface="Copperplate Gothic Bold" panose="020E0705020206020404" pitchFamily="34" charset="0"/>
              </a:rPr>
              <a:t> </a:t>
            </a:r>
            <a:r>
              <a:rPr lang="en-US" sz="4800" dirty="0" err="1" smtClean="0">
                <a:latin typeface="Copperplate Gothic Bold" panose="020E0705020206020404" pitchFamily="34" charset="0"/>
              </a:rPr>
              <a:t>jangkauan</a:t>
            </a:r>
            <a:r>
              <a:rPr lang="en-US" sz="4800" dirty="0" smtClean="0">
                <a:latin typeface="Copperplate Gothic Bold" panose="020E0705020206020404" pitchFamily="34" charset="0"/>
              </a:rPr>
              <a:t> wireless</a:t>
            </a:r>
            <a:r>
              <a:rPr lang="en-US" sz="4000" dirty="0" smtClean="0">
                <a:solidFill>
                  <a:srgbClr val="92D050"/>
                </a:solidFill>
                <a:latin typeface="Copperplate Gothic Bold" panose="020E0705020206020404" pitchFamily="34" charset="0"/>
              </a:rPr>
              <a:t/>
            </a:r>
            <a:br>
              <a:rPr lang="en-US" sz="4000" dirty="0" smtClean="0">
                <a:solidFill>
                  <a:srgbClr val="92D050"/>
                </a:solidFill>
                <a:latin typeface="Copperplate Gothic Bold" panose="020E0705020206020404" pitchFamily="34" charset="0"/>
              </a:rPr>
            </a:br>
            <a:endParaRPr lang="en-US" sz="4800" dirty="0">
              <a:solidFill>
                <a:srgbClr val="92D050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215" y="4450977"/>
            <a:ext cx="7197726" cy="1405467"/>
          </a:xfrm>
        </p:spPr>
        <p:txBody>
          <a:bodyPr/>
          <a:lstStyle/>
          <a:p>
            <a:pPr algn="ctr"/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103" y="1803989"/>
            <a:ext cx="8139794" cy="50955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643"/>
            <a:ext cx="2143125" cy="2143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760" y="-19643"/>
            <a:ext cx="4726081" cy="269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08989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2">
                <a:lumMod val="75000"/>
              </a:schemeClr>
            </a:gs>
            <a:gs pos="50000">
              <a:srgbClr val="FF0000"/>
            </a:gs>
            <a:gs pos="100000">
              <a:srgbClr val="FFFF00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781" y="2978092"/>
            <a:ext cx="10108276" cy="38799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6</a:t>
            </a:r>
            <a:r>
              <a:rPr lang="en-US" sz="2800" b="1" dirty="0" smtClean="0"/>
              <a:t>). 802.11ac</a:t>
            </a:r>
            <a:r>
              <a:rPr lang="en-US" sz="2800" b="1" dirty="0"/>
              <a:t/>
            </a:r>
            <a:br>
              <a:rPr lang="en-US" sz="2800" b="1" dirty="0"/>
            </a:br>
            <a:r>
              <a:rPr lang="en-US" sz="2800" dirty="0" err="1"/>
              <a:t>Generasi</a:t>
            </a:r>
            <a:r>
              <a:rPr lang="en-US" sz="2800" dirty="0"/>
              <a:t> ke-5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</a:t>
            </a:r>
            <a:r>
              <a:rPr lang="en-US" sz="2800" dirty="0" err="1"/>
              <a:t>Wifi</a:t>
            </a:r>
            <a:r>
              <a:rPr lang="en-US" sz="2800" dirty="0"/>
              <a:t> yang </a:t>
            </a:r>
            <a:r>
              <a:rPr lang="en-US" sz="2800" dirty="0" err="1"/>
              <a:t>populer</a:t>
            </a:r>
            <a:r>
              <a:rPr lang="en-US" sz="2800" dirty="0"/>
              <a:t> </a:t>
            </a:r>
            <a:r>
              <a:rPr lang="en-US" sz="2800" dirty="0" err="1"/>
              <a:t>digunakan</a:t>
            </a:r>
            <a:r>
              <a:rPr lang="en-US" sz="2800" dirty="0"/>
              <a:t>. </a:t>
            </a:r>
            <a:r>
              <a:rPr lang="en-US" sz="2800" dirty="0" err="1"/>
              <a:t>Memanfaatkan</a:t>
            </a:r>
            <a:r>
              <a:rPr lang="en-US" sz="2800" dirty="0"/>
              <a:t> </a:t>
            </a:r>
            <a:r>
              <a:rPr lang="en-US" sz="2800" dirty="0" err="1"/>
              <a:t>teknologi</a:t>
            </a:r>
            <a:r>
              <a:rPr lang="en-US" sz="2800" dirty="0"/>
              <a:t> wireless dual band </a:t>
            </a:r>
            <a:r>
              <a:rPr lang="en-US" sz="2800" dirty="0" err="1"/>
              <a:t>mendukung</a:t>
            </a:r>
            <a:r>
              <a:rPr lang="en-US" sz="2800" dirty="0"/>
              <a:t> </a:t>
            </a:r>
            <a:r>
              <a:rPr lang="en-US" sz="2800" dirty="0" err="1"/>
              <a:t>koneksi</a:t>
            </a:r>
            <a:r>
              <a:rPr lang="en-US" sz="2800" dirty="0"/>
              <a:t> </a:t>
            </a:r>
            <a:r>
              <a:rPr lang="en-US" sz="2800" dirty="0" err="1"/>
              <a:t>secara</a:t>
            </a:r>
            <a:r>
              <a:rPr lang="en-US" sz="2800" dirty="0"/>
              <a:t> </a:t>
            </a:r>
            <a:r>
              <a:rPr lang="en-US" sz="2800" dirty="0" err="1"/>
              <a:t>bersamaan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2,4 GHz </a:t>
            </a:r>
            <a:r>
              <a:rPr lang="en-US" sz="2800" dirty="0" err="1"/>
              <a:t>dan</a:t>
            </a:r>
            <a:r>
              <a:rPr lang="en-US" sz="2800" dirty="0"/>
              <a:t> 5 GHz. </a:t>
            </a:r>
            <a:r>
              <a:rPr lang="en-US" sz="2800" dirty="0" err="1"/>
              <a:t>Menawarkan</a:t>
            </a:r>
            <a:r>
              <a:rPr lang="en-US" sz="2800" dirty="0"/>
              <a:t> </a:t>
            </a:r>
            <a:r>
              <a:rPr lang="en-US" sz="2800" dirty="0" err="1"/>
              <a:t>kompabilitas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802.11b/g/n </a:t>
            </a:r>
            <a:r>
              <a:rPr lang="en-US" sz="2800" dirty="0" err="1"/>
              <a:t>serta</a:t>
            </a:r>
            <a:r>
              <a:rPr lang="en-US" sz="2800" dirty="0"/>
              <a:t> </a:t>
            </a:r>
            <a:r>
              <a:rPr lang="en-US" sz="2800" dirty="0" err="1"/>
              <a:t>mendukung</a:t>
            </a:r>
            <a:r>
              <a:rPr lang="en-US" sz="2800" dirty="0"/>
              <a:t> bandwidth </a:t>
            </a:r>
            <a:r>
              <a:rPr lang="en-US" sz="2800" dirty="0" err="1"/>
              <a:t>mencapai</a:t>
            </a:r>
            <a:r>
              <a:rPr lang="en-US" sz="2800" dirty="0"/>
              <a:t> 1300Mbps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5 GHz </a:t>
            </a:r>
            <a:r>
              <a:rPr lang="en-US" sz="2800" dirty="0" err="1"/>
              <a:t>ditambah</a:t>
            </a:r>
            <a:r>
              <a:rPr lang="en-US" sz="2800" dirty="0"/>
              <a:t> 450Mbps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2,4 </a:t>
            </a:r>
            <a:r>
              <a:rPr lang="en-US" sz="2800" dirty="0" smtClean="0"/>
              <a:t>GHz.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5839" cy="290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1969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536" y="419012"/>
            <a:ext cx="10978543" cy="1478570"/>
          </a:xfrm>
        </p:spPr>
        <p:txBody>
          <a:bodyPr/>
          <a:lstStyle/>
          <a:p>
            <a:r>
              <a:rPr lang="en-US" dirty="0" smtClean="0">
                <a:latin typeface="Eras Bold ITC" panose="020B0907030504020204" pitchFamily="34" charset="0"/>
              </a:rPr>
              <a:t>TERIMAKASIH SEKIAN DARI KELOMPOK 3</a:t>
            </a:r>
            <a:endParaRPr lang="en-US" dirty="0">
              <a:latin typeface="Eras Bold ITC" panose="020B0907030504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606" y="2279967"/>
            <a:ext cx="8455507" cy="3568224"/>
          </a:xfrm>
          <a:effectLst>
            <a:glow rad="228600">
              <a:schemeClr val="accent4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3062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044587" cy="7065818"/>
          </a:xfrm>
        </p:spPr>
      </p:pic>
    </p:spTree>
    <p:extLst>
      <p:ext uri="{BB962C8B-B14F-4D97-AF65-F5344CB8AC3E}">
        <p14:creationId xmlns:p14="http://schemas.microsoft.com/office/powerpoint/2010/main" val="48262808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052" y="-171796"/>
            <a:ext cx="10131425" cy="1456267"/>
          </a:xfrm>
        </p:spPr>
        <p:txBody>
          <a:bodyPr/>
          <a:lstStyle/>
          <a:p>
            <a:pPr algn="ctr"/>
            <a:r>
              <a:rPr lang="en-US" b="1" u="sng" dirty="0" err="1" smtClean="0">
                <a:latin typeface="Eras Bold ITC" panose="020B0907030504020204" pitchFamily="34" charset="0"/>
              </a:rPr>
              <a:t>Jenis</a:t>
            </a:r>
            <a:r>
              <a:rPr lang="en-US" b="1" u="sng" dirty="0" smtClean="0">
                <a:latin typeface="Eras Bold ITC" panose="020B0907030504020204" pitchFamily="34" charset="0"/>
              </a:rPr>
              <a:t> </a:t>
            </a:r>
            <a:r>
              <a:rPr lang="en-US" b="1" u="sng" dirty="0" err="1" smtClean="0">
                <a:latin typeface="Eras Bold ITC" panose="020B0907030504020204" pitchFamily="34" charset="0"/>
              </a:rPr>
              <a:t>jenis</a:t>
            </a:r>
            <a:r>
              <a:rPr lang="en-US" b="1" u="sng" dirty="0" smtClean="0">
                <a:latin typeface="Eras Bold ITC" panose="020B0907030504020204" pitchFamily="34" charset="0"/>
              </a:rPr>
              <a:t> wireless</a:t>
            </a:r>
            <a:endParaRPr lang="en-US" b="1" u="sng" dirty="0">
              <a:latin typeface="Eras Bold ITC" panose="020B0907030504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535" y="2385829"/>
            <a:ext cx="10131425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i="1" dirty="0"/>
              <a:t>1. Wireless Personal Area Network</a:t>
            </a:r>
            <a:r>
              <a:rPr lang="en-US" sz="2400" dirty="0"/>
              <a:t> (WPAN)</a:t>
            </a:r>
          </a:p>
          <a:p>
            <a:pPr marL="0" indent="0">
              <a:buNone/>
            </a:pPr>
            <a:r>
              <a:rPr lang="en-US" sz="2400" dirty="0"/>
              <a:t>WPAN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dirty="0" err="1"/>
              <a:t>jaringan</a:t>
            </a:r>
            <a:r>
              <a:rPr lang="en-US" sz="2400" dirty="0"/>
              <a:t> </a:t>
            </a:r>
            <a:r>
              <a:rPr lang="en-US" sz="2400" dirty="0" err="1"/>
              <a:t>nirkabel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cakupan</a:t>
            </a:r>
            <a:r>
              <a:rPr lang="en-US" sz="2400" dirty="0"/>
              <a:t> </a:t>
            </a:r>
            <a:r>
              <a:rPr lang="en-US" sz="2400" dirty="0" err="1"/>
              <a:t>hanya</a:t>
            </a:r>
            <a:r>
              <a:rPr lang="en-US" sz="2400" dirty="0"/>
              <a:t> </a:t>
            </a:r>
            <a:r>
              <a:rPr lang="en-US" sz="2400" dirty="0" err="1"/>
              <a:t>beberapa</a:t>
            </a:r>
            <a:r>
              <a:rPr lang="en-US" sz="2400" dirty="0"/>
              <a:t> meter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bersifat</a:t>
            </a:r>
            <a:r>
              <a:rPr lang="en-US" sz="2400" dirty="0"/>
              <a:t> personal/</a:t>
            </a:r>
            <a:r>
              <a:rPr lang="en-US" sz="2400" dirty="0" err="1"/>
              <a:t>pribadi</a:t>
            </a:r>
            <a:r>
              <a:rPr lang="en-US" sz="2400" dirty="0"/>
              <a:t>. </a:t>
            </a:r>
            <a:r>
              <a:rPr lang="en-US" sz="2400" dirty="0" err="1"/>
              <a:t>Jenis</a:t>
            </a:r>
            <a:r>
              <a:rPr lang="en-US" sz="2400" dirty="0"/>
              <a:t> </a:t>
            </a:r>
            <a:r>
              <a:rPr lang="en-US" sz="2400" dirty="0" err="1"/>
              <a:t>jaringan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standar</a:t>
            </a:r>
            <a:r>
              <a:rPr lang="en-US" sz="2400" dirty="0"/>
              <a:t> IEEE 802.15 </a:t>
            </a:r>
            <a:r>
              <a:rPr lang="en-US" sz="2400" dirty="0" err="1"/>
              <a:t>luas</a:t>
            </a:r>
            <a:r>
              <a:rPr lang="en-US" sz="2400" dirty="0"/>
              <a:t> </a:t>
            </a:r>
            <a:r>
              <a:rPr lang="en-US" sz="2400" dirty="0" err="1"/>
              <a:t>cakupan</a:t>
            </a:r>
            <a:r>
              <a:rPr lang="en-US" sz="2400" dirty="0"/>
              <a:t> </a:t>
            </a:r>
            <a:r>
              <a:rPr lang="en-US" sz="2400" dirty="0" err="1"/>
              <a:t>mencapai</a:t>
            </a:r>
            <a:r>
              <a:rPr lang="en-US" sz="2400" dirty="0"/>
              <a:t> 15meter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daya</a:t>
            </a:r>
            <a:r>
              <a:rPr lang="en-US" sz="2400" dirty="0"/>
              <a:t> yang </a:t>
            </a:r>
            <a:r>
              <a:rPr lang="en-US" sz="2400" dirty="0" err="1"/>
              <a:t>dibutuhkan</a:t>
            </a:r>
            <a:r>
              <a:rPr lang="en-US" sz="2400" dirty="0"/>
              <a:t> 20mW yang </a:t>
            </a:r>
            <a:r>
              <a:rPr lang="en-US" sz="2400" dirty="0" err="1"/>
              <a:t>digunakan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menghubungkan</a:t>
            </a:r>
            <a:r>
              <a:rPr lang="en-US" sz="2400" dirty="0"/>
              <a:t> </a:t>
            </a:r>
            <a:r>
              <a:rPr lang="en-US" sz="2400" dirty="0" err="1"/>
              <a:t>perangkat</a:t>
            </a:r>
            <a:r>
              <a:rPr lang="en-US" sz="2400" dirty="0"/>
              <a:t> peripheral </a:t>
            </a:r>
            <a:r>
              <a:rPr lang="en-US" sz="2400" dirty="0" err="1"/>
              <a:t>komputer</a:t>
            </a:r>
            <a:r>
              <a:rPr lang="en-US" sz="2400" dirty="0"/>
              <a:t> </a:t>
            </a:r>
            <a:r>
              <a:rPr lang="en-US" sz="2400" dirty="0" err="1"/>
              <a:t>seperti</a:t>
            </a:r>
            <a:r>
              <a:rPr lang="en-US" sz="2400" dirty="0"/>
              <a:t> Printer, Tablet, Headset. </a:t>
            </a:r>
            <a:r>
              <a:rPr lang="en-US" sz="2400" dirty="0" err="1"/>
              <a:t>Teknologi</a:t>
            </a:r>
            <a:r>
              <a:rPr lang="en-US" sz="2400" dirty="0"/>
              <a:t> yang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/>
              <a:t>jenis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yaitu</a:t>
            </a:r>
            <a:r>
              <a:rPr lang="en-US" sz="2400" dirty="0"/>
              <a:t> Bluetooth, </a:t>
            </a:r>
            <a:r>
              <a:rPr lang="en-US" sz="2400" dirty="0" err="1"/>
              <a:t>Zigbee</a:t>
            </a:r>
            <a:r>
              <a:rPr lang="en-US" sz="2400" dirty="0"/>
              <a:t>, </a:t>
            </a:r>
            <a:r>
              <a:rPr lang="en-US" sz="2400" dirty="0" err="1"/>
              <a:t>HomeRF</a:t>
            </a:r>
            <a:r>
              <a:rPr lang="en-US" sz="2400" dirty="0"/>
              <a:t> </a:t>
            </a:r>
            <a:r>
              <a:rPr lang="en-US" sz="2400" dirty="0" err="1"/>
              <a:t>dan</a:t>
            </a:r>
            <a:r>
              <a:rPr lang="en-US" sz="2400" dirty="0"/>
              <a:t> Infrared. 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4640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379"/>
            <a:ext cx="12192000" cy="7291698"/>
          </a:xfrm>
        </p:spPr>
      </p:pic>
    </p:spTree>
    <p:extLst>
      <p:ext uri="{BB962C8B-B14F-4D97-AF65-F5344CB8AC3E}">
        <p14:creationId xmlns:p14="http://schemas.microsoft.com/office/powerpoint/2010/main" val="2017633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770" y="546941"/>
            <a:ext cx="10571998" cy="970450"/>
          </a:xfrm>
        </p:spPr>
        <p:txBody>
          <a:bodyPr/>
          <a:lstStyle/>
          <a:p>
            <a:pPr algn="ctr"/>
            <a:r>
              <a:rPr lang="en-US" sz="8000" dirty="0" smtClean="0"/>
              <a:t>WLAN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194" y="2421792"/>
            <a:ext cx="10554574" cy="36365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2. WLAN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Sebuah</a:t>
            </a:r>
            <a:r>
              <a:rPr lang="en-US" sz="2400" dirty="0"/>
              <a:t> </a:t>
            </a:r>
            <a:r>
              <a:rPr lang="en-US" sz="2400" dirty="0" err="1"/>
              <a:t>jaringan</a:t>
            </a:r>
            <a:r>
              <a:rPr lang="en-US" sz="2400" dirty="0"/>
              <a:t> yang </a:t>
            </a:r>
            <a:r>
              <a:rPr lang="en-US" sz="2400" dirty="0" err="1"/>
              <a:t>mempunyai</a:t>
            </a:r>
            <a:r>
              <a:rPr lang="en-US" sz="2400" dirty="0"/>
              <a:t> </a:t>
            </a:r>
            <a:r>
              <a:rPr lang="en-US" sz="2400" dirty="0" err="1"/>
              <a:t>standar</a:t>
            </a:r>
            <a:r>
              <a:rPr lang="en-US" sz="2400" dirty="0"/>
              <a:t> IEEE 802.11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cakupan</a:t>
            </a:r>
            <a:r>
              <a:rPr lang="en-US" sz="2400" dirty="0"/>
              <a:t> area </a:t>
            </a:r>
            <a:r>
              <a:rPr lang="en-US" sz="2400" dirty="0" err="1"/>
              <a:t>lokal</a:t>
            </a:r>
            <a:r>
              <a:rPr lang="en-US" sz="2400" dirty="0"/>
              <a:t>/</a:t>
            </a:r>
            <a:r>
              <a:rPr lang="en-US" sz="2400" dirty="0" err="1"/>
              <a:t>kecil</a:t>
            </a:r>
            <a:r>
              <a:rPr lang="en-US" sz="2400" dirty="0"/>
              <a:t>  </a:t>
            </a:r>
            <a:r>
              <a:rPr lang="en-US" sz="2400" dirty="0" err="1"/>
              <a:t>serta</a:t>
            </a:r>
            <a:r>
              <a:rPr lang="en-US" sz="2400" dirty="0"/>
              <a:t> </a:t>
            </a:r>
            <a:r>
              <a:rPr lang="en-US" sz="2400" dirty="0" err="1"/>
              <a:t>pada</a:t>
            </a:r>
            <a:r>
              <a:rPr lang="en-US" sz="2400" dirty="0"/>
              <a:t> </a:t>
            </a:r>
            <a:r>
              <a:rPr lang="en-US" sz="2400" dirty="0" err="1"/>
              <a:t>jaringan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sering</a:t>
            </a:r>
            <a:r>
              <a:rPr lang="en-US" sz="2400" dirty="0"/>
              <a:t> </a:t>
            </a:r>
            <a:r>
              <a:rPr lang="en-US" sz="2400" dirty="0" err="1"/>
              <a:t>disebut</a:t>
            </a:r>
            <a:r>
              <a:rPr lang="en-US" sz="2400" dirty="0"/>
              <a:t> WIFI (Wireless Fidelity). </a:t>
            </a:r>
            <a:r>
              <a:rPr lang="en-US" sz="2400" dirty="0" err="1"/>
              <a:t>Standar</a:t>
            </a:r>
            <a:r>
              <a:rPr lang="en-US" sz="2400" dirty="0"/>
              <a:t> </a:t>
            </a:r>
            <a:r>
              <a:rPr lang="en-US" sz="2400" dirty="0" err="1"/>
              <a:t>pada</a:t>
            </a:r>
            <a:r>
              <a:rPr lang="en-US" sz="2400" dirty="0"/>
              <a:t> WLAN </a:t>
            </a:r>
            <a:r>
              <a:rPr lang="en-US" sz="2400" dirty="0" err="1"/>
              <a:t>yaitu</a:t>
            </a:r>
            <a:r>
              <a:rPr lang="en-US" sz="2400" dirty="0"/>
              <a:t> 802.11 a/b/g/n/ac/ad/</a:t>
            </a:r>
            <a:r>
              <a:rPr lang="en-US" sz="2400" dirty="0" err="1"/>
              <a:t>af</a:t>
            </a:r>
            <a:r>
              <a:rPr lang="en-US" sz="2400" dirty="0"/>
              <a:t>/ah </a:t>
            </a:r>
            <a:r>
              <a:rPr lang="en-US" sz="2400" dirty="0" err="1"/>
              <a:t>dan</a:t>
            </a:r>
            <a:r>
              <a:rPr lang="en-US" sz="2400" dirty="0"/>
              <a:t> 802.11 ax.  </a:t>
            </a:r>
            <a:r>
              <a:rPr lang="en-US" sz="2400" dirty="0" err="1"/>
              <a:t>Pada</a:t>
            </a:r>
            <a:r>
              <a:rPr lang="en-US" sz="2400" dirty="0"/>
              <a:t> </a:t>
            </a:r>
            <a:r>
              <a:rPr lang="en-US" sz="2400" dirty="0" err="1"/>
              <a:t>jenis</a:t>
            </a:r>
            <a:r>
              <a:rPr lang="en-US" sz="2400" dirty="0"/>
              <a:t> 802.11 ac yang </a:t>
            </a:r>
            <a:r>
              <a:rPr lang="en-US" sz="2400" dirty="0" err="1"/>
              <a:t>sering</a:t>
            </a:r>
            <a:r>
              <a:rPr lang="en-US" sz="2400" dirty="0"/>
              <a:t> </a:t>
            </a:r>
            <a:r>
              <a:rPr lang="en-US" sz="2400" dirty="0" err="1"/>
              <a:t>disebut</a:t>
            </a:r>
            <a:r>
              <a:rPr lang="en-US" sz="2400" dirty="0"/>
              <a:t> </a:t>
            </a:r>
            <a:r>
              <a:rPr lang="en-US" sz="2400" dirty="0" err="1"/>
              <a:t>wifi</a:t>
            </a:r>
            <a:r>
              <a:rPr lang="en-US" sz="2400" dirty="0"/>
              <a:t> 5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kompatibel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WIFI 802.11 n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dukungan</a:t>
            </a:r>
            <a:r>
              <a:rPr lang="en-US" sz="2400" dirty="0"/>
              <a:t> multi </a:t>
            </a:r>
            <a:r>
              <a:rPr lang="en-US" sz="2400" dirty="0" err="1"/>
              <a:t>antena</a:t>
            </a:r>
            <a:r>
              <a:rPr lang="en-US" sz="2400" dirty="0"/>
              <a:t> </a:t>
            </a:r>
            <a:r>
              <a:rPr lang="en-US" sz="2400" dirty="0" err="1"/>
              <a:t>yaitu</a:t>
            </a:r>
            <a:r>
              <a:rPr lang="en-US" sz="2400" dirty="0"/>
              <a:t> MIMO (Multi Input Multi Output). </a:t>
            </a:r>
            <a:r>
              <a:rPr lang="en-US" sz="2400" dirty="0" err="1"/>
              <a:t>Sedangkan</a:t>
            </a:r>
            <a:r>
              <a:rPr lang="en-US" sz="2400" dirty="0"/>
              <a:t> </a:t>
            </a:r>
            <a:r>
              <a:rPr lang="en-US" sz="2400" dirty="0" err="1"/>
              <a:t>pada</a:t>
            </a:r>
            <a:r>
              <a:rPr lang="en-US" sz="2400" dirty="0"/>
              <a:t> </a:t>
            </a:r>
            <a:r>
              <a:rPr lang="en-US" sz="2400" dirty="0" err="1"/>
              <a:t>jenis</a:t>
            </a:r>
            <a:r>
              <a:rPr lang="en-US" sz="2400" dirty="0"/>
              <a:t> WIFI 802.11 ax </a:t>
            </a:r>
            <a:r>
              <a:rPr lang="en-US" sz="2400" dirty="0" err="1"/>
              <a:t>memiliki</a:t>
            </a:r>
            <a:r>
              <a:rPr lang="en-US" sz="2400" dirty="0"/>
              <a:t> </a:t>
            </a:r>
            <a:r>
              <a:rPr lang="en-US" sz="2400" dirty="0" err="1"/>
              <a:t>kemampuan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cepat</a:t>
            </a:r>
            <a:r>
              <a:rPr lang="en-US" sz="2400" dirty="0"/>
              <a:t> 4 kali </a:t>
            </a:r>
            <a:r>
              <a:rPr lang="en-US" sz="2400" dirty="0" err="1"/>
              <a:t>dibandingkan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WIFI 802.11 ac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kecepatan</a:t>
            </a:r>
            <a:r>
              <a:rPr lang="en-US" sz="2400" dirty="0"/>
              <a:t> </a:t>
            </a:r>
            <a:r>
              <a:rPr lang="en-US" sz="2400" dirty="0" err="1"/>
              <a:t>pada</a:t>
            </a:r>
            <a:r>
              <a:rPr lang="en-US" sz="2400" dirty="0"/>
              <a:t> test </a:t>
            </a:r>
            <a:r>
              <a:rPr lang="en-US" sz="2400" dirty="0" err="1"/>
              <a:t>mencapai</a:t>
            </a:r>
            <a:r>
              <a:rPr lang="en-US" sz="2400" dirty="0"/>
              <a:t> 11Gbps </a:t>
            </a:r>
            <a:r>
              <a:rPr lang="en-US" sz="2400" dirty="0" err="1"/>
              <a:t>serta</a:t>
            </a:r>
            <a:r>
              <a:rPr lang="en-US" sz="2400" dirty="0"/>
              <a:t> </a:t>
            </a:r>
            <a:r>
              <a:rPr lang="en-US" sz="2400" dirty="0" err="1"/>
              <a:t>mendukung</a:t>
            </a:r>
            <a:r>
              <a:rPr lang="en-US" sz="2400" dirty="0"/>
              <a:t> MU-MIMO (Multi User MIMO).  </a:t>
            </a:r>
            <a:r>
              <a:rPr lang="en-US" sz="2400" dirty="0" err="1"/>
              <a:t>Arsitektur</a:t>
            </a:r>
            <a:r>
              <a:rPr lang="en-US" sz="2400" dirty="0"/>
              <a:t> </a:t>
            </a:r>
            <a:r>
              <a:rPr lang="en-US" sz="2400" dirty="0" err="1"/>
              <a:t>jaringan</a:t>
            </a:r>
            <a:r>
              <a:rPr lang="en-US" sz="2400" dirty="0"/>
              <a:t> WLAN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dikonfigurasikan</a:t>
            </a:r>
            <a:r>
              <a:rPr lang="en-US" sz="2400" dirty="0"/>
              <a:t>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tiga</a:t>
            </a:r>
            <a:r>
              <a:rPr lang="en-US" sz="2400" dirty="0"/>
              <a:t> </a:t>
            </a:r>
            <a:r>
              <a:rPr lang="en-US" sz="2400" dirty="0" err="1"/>
              <a:t>jenis</a:t>
            </a:r>
            <a:r>
              <a:rPr lang="en-US" sz="2400" dirty="0"/>
              <a:t> </a:t>
            </a:r>
            <a:r>
              <a:rPr lang="en-US" sz="2400" dirty="0" err="1"/>
              <a:t>yaitu</a:t>
            </a:r>
            <a:r>
              <a:rPr lang="en-US" sz="2400" dirty="0"/>
              <a:t> IBSS </a:t>
            </a:r>
            <a:r>
              <a:rPr lang="en-US" sz="2400" i="1" dirty="0"/>
              <a:t>(Independent Based Service Set)</a:t>
            </a:r>
            <a:r>
              <a:rPr lang="en-US" sz="2400" dirty="0"/>
              <a:t>, BSS </a:t>
            </a:r>
            <a:r>
              <a:rPr lang="en-US" sz="2400" i="1" dirty="0"/>
              <a:t>(Based Service Set)</a:t>
            </a:r>
            <a:r>
              <a:rPr lang="en-US" sz="2400" dirty="0"/>
              <a:t>, </a:t>
            </a:r>
            <a:r>
              <a:rPr lang="en-US" sz="2400" dirty="0" err="1"/>
              <a:t>dan</a:t>
            </a:r>
            <a:r>
              <a:rPr lang="en-US" sz="2400" dirty="0"/>
              <a:t> ESS </a:t>
            </a:r>
            <a:r>
              <a:rPr lang="en-US" sz="2400" i="1" dirty="0"/>
              <a:t>(Extended Service Set</a:t>
            </a:r>
            <a:r>
              <a:rPr lang="en-US" sz="2400" i="1" dirty="0" smtClean="0"/>
              <a:t>)</a:t>
            </a:r>
            <a:r>
              <a:rPr lang="en-US" sz="2400" dirty="0" smtClean="0"/>
              <a:t>.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72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632" y="0"/>
            <a:ext cx="12304632" cy="7100719"/>
          </a:xfrm>
        </p:spPr>
      </p:pic>
    </p:spTree>
    <p:extLst>
      <p:ext uri="{BB962C8B-B14F-4D97-AF65-F5344CB8AC3E}">
        <p14:creationId xmlns:p14="http://schemas.microsoft.com/office/powerpoint/2010/main" val="205508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2" y="1537556"/>
            <a:ext cx="10571998" cy="970450"/>
          </a:xfrm>
        </p:spPr>
        <p:txBody>
          <a:bodyPr/>
          <a:lstStyle/>
          <a:p>
            <a:pPr algn="ctr"/>
            <a:r>
              <a:rPr lang="en-US" sz="4800" dirty="0"/>
              <a:t> </a:t>
            </a:r>
            <a:r>
              <a:rPr lang="en-US" sz="8000" dirty="0" smtClean="0"/>
              <a:t>WMAN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3. WMAN </a:t>
            </a:r>
            <a:r>
              <a:rPr lang="en-US" sz="2800" dirty="0" err="1"/>
              <a:t>merupakan</a:t>
            </a:r>
            <a:r>
              <a:rPr lang="en-US" sz="2800" dirty="0"/>
              <a:t> </a:t>
            </a:r>
            <a:r>
              <a:rPr lang="en-US" sz="2800" dirty="0" err="1"/>
              <a:t>sebuah</a:t>
            </a:r>
            <a:r>
              <a:rPr lang="en-US" sz="2800" dirty="0"/>
              <a:t> </a:t>
            </a:r>
            <a:r>
              <a:rPr lang="en-US" sz="2800" dirty="0" err="1"/>
              <a:t>bentuk</a:t>
            </a:r>
            <a:r>
              <a:rPr lang="en-US" sz="2800" dirty="0"/>
              <a:t> </a:t>
            </a:r>
            <a:r>
              <a:rPr lang="en-US" sz="2800" dirty="0" err="1"/>
              <a:t>jaringan</a:t>
            </a:r>
            <a:r>
              <a:rPr lang="en-US" sz="2800" dirty="0"/>
              <a:t> yang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menghubungkan</a:t>
            </a:r>
            <a:r>
              <a:rPr lang="en-US" sz="2800" dirty="0"/>
              <a:t> </a:t>
            </a:r>
            <a:r>
              <a:rPr lang="en-US" sz="2800" dirty="0" err="1"/>
              <a:t>berbagai</a:t>
            </a:r>
            <a:r>
              <a:rPr lang="en-US" sz="2800" dirty="0"/>
              <a:t> </a:t>
            </a:r>
            <a:r>
              <a:rPr lang="en-US" sz="2800" dirty="0" err="1"/>
              <a:t>jaringan</a:t>
            </a:r>
            <a:r>
              <a:rPr lang="en-US" sz="2800" dirty="0"/>
              <a:t> </a:t>
            </a:r>
            <a:r>
              <a:rPr lang="en-US" sz="2800" dirty="0" err="1"/>
              <a:t>dalam</a:t>
            </a:r>
            <a:r>
              <a:rPr lang="en-US" sz="2800" dirty="0"/>
              <a:t> </a:t>
            </a:r>
            <a:r>
              <a:rPr lang="en-US" sz="2800" dirty="0" err="1"/>
              <a:t>suatu</a:t>
            </a:r>
            <a:r>
              <a:rPr lang="en-US" sz="2800" dirty="0"/>
              <a:t> area metropolitan </a:t>
            </a:r>
            <a:r>
              <a:rPr lang="en-US" sz="2800" dirty="0" err="1"/>
              <a:t>sesuai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standar</a:t>
            </a:r>
            <a:r>
              <a:rPr lang="en-US" sz="2800" dirty="0"/>
              <a:t> IEEE 802.16 </a:t>
            </a:r>
            <a:r>
              <a:rPr lang="en-US" sz="2800" dirty="0" err="1"/>
              <a:t>atau</a:t>
            </a:r>
            <a:r>
              <a:rPr lang="en-US" sz="2800" dirty="0"/>
              <a:t> yang </a:t>
            </a:r>
            <a:r>
              <a:rPr lang="en-US" sz="2800" dirty="0" err="1"/>
              <a:t>sering</a:t>
            </a:r>
            <a:r>
              <a:rPr lang="en-US" sz="2800" dirty="0"/>
              <a:t> </a:t>
            </a:r>
            <a:r>
              <a:rPr lang="en-US" sz="2800" dirty="0" err="1"/>
              <a:t>dikenal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sebutan</a:t>
            </a:r>
            <a:r>
              <a:rPr lang="en-US" sz="2800" dirty="0"/>
              <a:t> </a:t>
            </a:r>
            <a:r>
              <a:rPr lang="en-US" sz="2800" dirty="0" err="1"/>
              <a:t>WiMAX</a:t>
            </a:r>
            <a:r>
              <a:rPr lang="en-US" sz="2800" dirty="0"/>
              <a:t> </a:t>
            </a:r>
            <a:r>
              <a:rPr lang="en-US" sz="2800" i="1" dirty="0"/>
              <a:t>(Worldwide Interoperability for Microwave Access)</a:t>
            </a:r>
            <a:r>
              <a:rPr lang="en-US" sz="2800" dirty="0"/>
              <a:t>. </a:t>
            </a:r>
            <a:r>
              <a:rPr lang="en-US" sz="2800" dirty="0" err="1"/>
              <a:t>WiMAX</a:t>
            </a:r>
            <a:r>
              <a:rPr lang="en-US" sz="2800" dirty="0"/>
              <a:t> </a:t>
            </a:r>
            <a:r>
              <a:rPr lang="en-US" sz="2800" dirty="0" err="1"/>
              <a:t>memiliki</a:t>
            </a:r>
            <a:r>
              <a:rPr lang="en-US" sz="2800" dirty="0"/>
              <a:t> </a:t>
            </a:r>
            <a:r>
              <a:rPr lang="en-US" sz="2800" dirty="0" err="1"/>
              <a:t>kecepatan</a:t>
            </a:r>
            <a:r>
              <a:rPr lang="en-US" sz="2800" dirty="0"/>
              <a:t> data </a:t>
            </a:r>
            <a:r>
              <a:rPr lang="en-US" sz="2800" dirty="0" err="1"/>
              <a:t>hingga</a:t>
            </a:r>
            <a:r>
              <a:rPr lang="en-US" sz="2800" dirty="0"/>
              <a:t> 40 Mbps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alokasi</a:t>
            </a:r>
            <a:r>
              <a:rPr lang="en-US" sz="2800" dirty="0"/>
              <a:t> </a:t>
            </a:r>
            <a:r>
              <a:rPr lang="en-US" sz="2800" dirty="0" err="1"/>
              <a:t>frekuensi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range 2,3-2,5 GHz </a:t>
            </a:r>
            <a:r>
              <a:rPr lang="en-US" sz="2800" dirty="0" err="1"/>
              <a:t>dan</a:t>
            </a:r>
            <a:r>
              <a:rPr lang="en-US" sz="2800" dirty="0"/>
              <a:t> 3,4-3,5 GHz.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78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004"/>
            <a:ext cx="12192000" cy="6991004"/>
          </a:xfrm>
        </p:spPr>
      </p:pic>
    </p:spTree>
    <p:extLst>
      <p:ext uri="{BB962C8B-B14F-4D97-AF65-F5344CB8AC3E}">
        <p14:creationId xmlns:p14="http://schemas.microsoft.com/office/powerpoint/2010/main" val="109195840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ppt/theme/theme2.xml><?xml version="1.0" encoding="utf-8"?>
<a:theme xmlns:a="http://schemas.openxmlformats.org/drawingml/2006/main" name="1_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3.xml><?xml version="1.0" encoding="utf-8"?>
<a:theme xmlns:a="http://schemas.openxmlformats.org/drawingml/2006/main" name="2_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4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5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6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Override1.xml><?xml version="1.0" encoding="utf-8"?>
<a:themeOverride xmlns:a="http://schemas.openxmlformats.org/drawingml/2006/main">
  <a:clrScheme name="Yellow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142</TotalTime>
  <Words>105</Words>
  <Application>Microsoft Office PowerPoint</Application>
  <PresentationFormat>Widescreen</PresentationFormat>
  <Paragraphs>23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21</vt:i4>
      </vt:variant>
    </vt:vector>
  </HeadingPairs>
  <TitlesOfParts>
    <vt:vector size="43" baseType="lpstr">
      <vt:lpstr>Arial</vt:lpstr>
      <vt:lpstr>Berlin Sans FB Demi</vt:lpstr>
      <vt:lpstr>Calibri</vt:lpstr>
      <vt:lpstr>Calibri Light</vt:lpstr>
      <vt:lpstr>Century Gothic</vt:lpstr>
      <vt:lpstr>Copperplate Gothic Bold</vt:lpstr>
      <vt:lpstr>Corbel</vt:lpstr>
      <vt:lpstr>Eras Bold ITC</vt:lpstr>
      <vt:lpstr>Snap ITC</vt:lpstr>
      <vt:lpstr>Times New Roman</vt:lpstr>
      <vt:lpstr>Trebuchet MS</vt:lpstr>
      <vt:lpstr>Tw Cen MT</vt:lpstr>
      <vt:lpstr>Wingdings</vt:lpstr>
      <vt:lpstr>Wingdings 2</vt:lpstr>
      <vt:lpstr>Quotable</vt:lpstr>
      <vt:lpstr>1_Quotable</vt:lpstr>
      <vt:lpstr>2_Quotable</vt:lpstr>
      <vt:lpstr>Basis</vt:lpstr>
      <vt:lpstr>Banded</vt:lpstr>
      <vt:lpstr>Circuit</vt:lpstr>
      <vt:lpstr>Office Theme</vt:lpstr>
      <vt:lpstr>1_Office Theme</vt:lpstr>
      <vt:lpstr>PROPOSAL KELOMPOK 2: 1. Gustian Fajar Nur Riski 2. Ghifari AL Bastanjar 3. Muhammad Amaruloh</vt:lpstr>
      <vt:lpstr>Jenis dan jangkauan wireless </vt:lpstr>
      <vt:lpstr>PowerPoint Presentation</vt:lpstr>
      <vt:lpstr>Jenis jenis wireless</vt:lpstr>
      <vt:lpstr>PowerPoint Presentation</vt:lpstr>
      <vt:lpstr>WLAN</vt:lpstr>
      <vt:lpstr>PowerPoint Presentation</vt:lpstr>
      <vt:lpstr> WMAN </vt:lpstr>
      <vt:lpstr>PowerPoint Presentation</vt:lpstr>
      <vt:lpstr>WWAN</vt:lpstr>
      <vt:lpstr>STANDAR WIRELESS DAN JENIS GELOMBANG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TERIMAKASIH SEKIAN DARI KELOMPOK 3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Jenis dan jangkauan wireless</dc:title>
  <dc:creator>hp</dc:creator>
  <cp:lastModifiedBy>hp</cp:lastModifiedBy>
  <cp:revision>15</cp:revision>
  <dcterms:created xsi:type="dcterms:W3CDTF">2023-07-27T13:52:47Z</dcterms:created>
  <dcterms:modified xsi:type="dcterms:W3CDTF">2023-07-27T16:15:11Z</dcterms:modified>
</cp:coreProperties>
</file>

<file path=docProps/thumbnail.jpeg>
</file>